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drawings/drawing3.xml" ContentType="application/vnd.openxmlformats-officedocument.drawingml.chartshap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1.xml" ContentType="application/vnd.openxmlformats-officedocument.drawingml.chartshape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2.xml" ContentType="application/vnd.openxmlformats-officedocument.drawingml.chart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drawings/drawing2.xml" ContentType="application/vnd.openxmlformats-officedocument.drawingml.chartshape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5.xml" ContentType="application/vnd.openxmlformats-officedocument.drawingml.char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charts/chart3.xml" ContentType="application/vnd.openxmlformats-officedocument.drawingml.chart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58" r:id="rId4"/>
    <p:sldId id="259" r:id="rId5"/>
    <p:sldId id="256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8000"/>
    <a:srgbClr val="008000"/>
    <a:srgbClr val="C544C8"/>
    <a:srgbClr val="F6A616"/>
    <a:srgbClr val="1CE83E"/>
    <a:srgbClr val="F4C2CD"/>
    <a:srgbClr val="91EBF7"/>
    <a:srgbClr val="E775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Relationship Id="rId2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Relationship Id="rId2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Mass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Mass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Sheet1!$A$2:$A$3</c:f>
              <c:strCache>
                <c:ptCount val="2"/>
                <c:pt idx="0">
                  <c:v>Rubber Ball</c:v>
                </c:pt>
                <c:pt idx="1">
                  <c:v>Ping Pong Ball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9.0</c:v>
                </c:pt>
                <c:pt idx="1">
                  <c:v>2.0</c:v>
                </c:pt>
              </c:numCache>
            </c:numRef>
          </c:val>
        </c:ser>
        <c:axId val="542645608"/>
        <c:axId val="527336728"/>
      </c:barChart>
      <c:catAx>
        <c:axId val="542645608"/>
        <c:scaling>
          <c:orientation val="minMax"/>
        </c:scaling>
        <c:axPos val="b"/>
        <c:tickLblPos val="nextTo"/>
        <c:crossAx val="527336728"/>
        <c:crosses val="autoZero"/>
        <c:auto val="1"/>
        <c:lblAlgn val="ctr"/>
        <c:lblOffset val="100"/>
      </c:catAx>
      <c:valAx>
        <c:axId val="527336728"/>
        <c:scaling>
          <c:orientation val="minMax"/>
        </c:scaling>
        <c:axPos val="l"/>
        <c:majorGridlines/>
        <c:numFmt formatCode="General" sourceLinked="1"/>
        <c:tickLblPos val="nextTo"/>
        <c:crossAx val="5426456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sz="2400" dirty="0" smtClean="0"/>
              <a:t>Average Distance</a:t>
            </a:r>
            <a:endParaRPr lang="en-US" sz="2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Distance</c:v>
                </c:pt>
              </c:strCache>
            </c:strRef>
          </c:tx>
          <c:spPr>
            <a:solidFill>
              <a:srgbClr val="008000"/>
            </a:solidFill>
          </c:spPr>
          <c:cat>
            <c:strRef>
              <c:f>Sheet1!$A$2:$A$3</c:f>
              <c:strCache>
                <c:ptCount val="2"/>
                <c:pt idx="0">
                  <c:v>Rubber Ball</c:v>
                </c:pt>
                <c:pt idx="1">
                  <c:v>Ping Pong Ball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28.4</c:v>
                </c:pt>
                <c:pt idx="1">
                  <c:v>16.2</c:v>
                </c:pt>
              </c:numCache>
            </c:numRef>
          </c:val>
        </c:ser>
        <c:axId val="458179016"/>
        <c:axId val="527274280"/>
      </c:barChart>
      <c:catAx>
        <c:axId val="458179016"/>
        <c:scaling>
          <c:orientation val="minMax"/>
        </c:scaling>
        <c:axPos val="b"/>
        <c:tickLblPos val="nextTo"/>
        <c:crossAx val="527274280"/>
        <c:crosses val="autoZero"/>
        <c:auto val="1"/>
        <c:lblAlgn val="ctr"/>
        <c:lblOffset val="100"/>
      </c:catAx>
      <c:valAx>
        <c:axId val="527274280"/>
        <c:scaling>
          <c:orientation val="minMax"/>
        </c:scaling>
        <c:axPos val="l"/>
        <c:majorGridlines/>
        <c:numFmt formatCode="General" sourceLinked="1"/>
        <c:tickLblPos val="nextTo"/>
        <c:crossAx val="4581790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sz="2400" dirty="0" smtClean="0"/>
              <a:t>Effects of Friction</a:t>
            </a:r>
            <a:endParaRPr lang="en-US" sz="2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Friction</c:v>
                </c:pt>
              </c:strCache>
            </c:strRef>
          </c:tx>
          <c:spPr>
            <a:solidFill>
              <a:srgbClr val="008000"/>
            </a:solidFill>
            <a:effectLst>
              <a:innerShdw blurRad="63500" dist="50800" dir="18900000">
                <a:prstClr val="black">
                  <a:alpha val="50000"/>
                </a:prstClr>
              </a:innerShdw>
            </a:effectLst>
          </c:spPr>
          <c:cat>
            <c:strRef>
              <c:f>Sheet1!$A$2:$A$3</c:f>
              <c:strCache>
                <c:ptCount val="2"/>
                <c:pt idx="0">
                  <c:v>Rubber Ball</c:v>
                </c:pt>
                <c:pt idx="1">
                  <c:v>Rubber Ball_x000d_with Sand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28.4</c:v>
                </c:pt>
                <c:pt idx="1">
                  <c:v>20.4</c:v>
                </c:pt>
              </c:numCache>
            </c:numRef>
          </c:val>
        </c:ser>
        <c:axId val="458083480"/>
        <c:axId val="458086568"/>
      </c:barChart>
      <c:catAx>
        <c:axId val="458083480"/>
        <c:scaling>
          <c:orientation val="minMax"/>
        </c:scaling>
        <c:axPos val="b"/>
        <c:tickLblPos val="nextTo"/>
        <c:crossAx val="458086568"/>
        <c:crosses val="autoZero"/>
        <c:auto val="1"/>
        <c:lblAlgn val="ctr"/>
        <c:lblOffset val="100"/>
      </c:catAx>
      <c:valAx>
        <c:axId val="458086568"/>
        <c:scaling>
          <c:orientation val="minMax"/>
        </c:scaling>
        <c:axPos val="l"/>
        <c:majorGridlines/>
        <c:numFmt formatCode="General" sourceLinked="1"/>
        <c:tickLblPos val="nextTo"/>
        <c:crossAx val="4580834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Effects of Friction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Effects of Friction</c:v>
                </c:pt>
              </c:strCache>
            </c:strRef>
          </c:tx>
          <c:spPr>
            <a:solidFill>
              <a:srgbClr val="FF0000"/>
            </a:solidFill>
            <a:effectLst>
              <a:innerShdw blurRad="63500" dist="50800" dir="18900000">
                <a:prstClr val="black">
                  <a:alpha val="50000"/>
                </a:prstClr>
              </a:innerShdw>
            </a:effectLst>
          </c:spPr>
          <c:cat>
            <c:strRef>
              <c:f>Sheet1!$A$2:$A$3</c:f>
              <c:strCache>
                <c:ptCount val="2"/>
                <c:pt idx="0">
                  <c:v>Ping Pong Ball</c:v>
                </c:pt>
                <c:pt idx="1">
                  <c:v>Ping Pong Ball_x000d_with Sand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16.5</c:v>
                </c:pt>
                <c:pt idx="1">
                  <c:v>12.0</c:v>
                </c:pt>
              </c:numCache>
            </c:numRef>
          </c:val>
        </c:ser>
        <c:axId val="457263368"/>
        <c:axId val="457334168"/>
      </c:barChart>
      <c:catAx>
        <c:axId val="457263368"/>
        <c:scaling>
          <c:orientation val="minMax"/>
        </c:scaling>
        <c:axPos val="b"/>
        <c:tickLblPos val="nextTo"/>
        <c:crossAx val="457334168"/>
        <c:crosses val="autoZero"/>
        <c:auto val="1"/>
        <c:lblAlgn val="ctr"/>
        <c:lblOffset val="100"/>
      </c:catAx>
      <c:valAx>
        <c:axId val="457334168"/>
        <c:scaling>
          <c:orientation val="minMax"/>
        </c:scaling>
        <c:axPos val="l"/>
        <c:majorGridlines/>
        <c:numFmt formatCode="General" sourceLinked="1"/>
        <c:tickLblPos val="nextTo"/>
        <c:crossAx val="4572633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 Friction</c:v>
                </c:pt>
              </c:strCache>
            </c:strRef>
          </c:tx>
          <c:spPr>
            <a:solidFill>
              <a:srgbClr val="008000"/>
            </a:solidFill>
          </c:spPr>
          <c:cat>
            <c:strRef>
              <c:f>Sheet1!$A$2:$A$3</c:f>
              <c:strCache>
                <c:ptCount val="2"/>
                <c:pt idx="0">
                  <c:v>Rubber Ball</c:v>
                </c:pt>
                <c:pt idx="1">
                  <c:v>Ping Pong Ball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28.4</c:v>
                </c:pt>
                <c:pt idx="1">
                  <c:v>16.5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Friction</c:v>
                </c:pt>
              </c:strCache>
            </c:strRef>
          </c:tx>
          <c:spPr>
            <a:solidFill>
              <a:srgbClr val="FF6600">
                <a:alpha val="93000"/>
              </a:srgbClr>
            </a:solidFill>
          </c:spPr>
          <c:cat>
            <c:strRef>
              <c:f>Sheet1!$A$2:$A$3</c:f>
              <c:strCache>
                <c:ptCount val="2"/>
                <c:pt idx="0">
                  <c:v>Rubber Ball</c:v>
                </c:pt>
                <c:pt idx="1">
                  <c:v>Ping Pong Ball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20.4</c:v>
                </c:pt>
                <c:pt idx="1">
                  <c:v>12.0</c:v>
                </c:pt>
              </c:numCache>
            </c:numRef>
          </c:val>
        </c:ser>
        <c:axId val="542308008"/>
        <c:axId val="542311064"/>
      </c:barChart>
      <c:catAx>
        <c:axId val="542308008"/>
        <c:scaling>
          <c:orientation val="minMax"/>
        </c:scaling>
        <c:axPos val="b"/>
        <c:majorTickMark val="none"/>
        <c:tickLblPos val="nextTo"/>
        <c:crossAx val="542311064"/>
        <c:crosses val="autoZero"/>
        <c:auto val="1"/>
        <c:lblAlgn val="ctr"/>
        <c:lblOffset val="100"/>
      </c:catAx>
      <c:valAx>
        <c:axId val="54231106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423080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0.6636</cdr:x>
      <cdr:y>0.47918</cdr:y>
    </cdr:from>
    <cdr:to>
      <cdr:x>0.84692</cdr:x>
      <cdr:y>0.86119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208333" y="2168766"/>
          <a:ext cx="1438769" cy="1728939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0.66372</cdr:x>
      <cdr:y>0.35717</cdr:y>
    </cdr:from>
    <cdr:to>
      <cdr:x>0.84653</cdr:x>
      <cdr:y>0.80227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209249" y="1616537"/>
          <a:ext cx="1434789" cy="2014511"/>
        </a:xfrm>
        <a:prstGeom xmlns:a="http://schemas.openxmlformats.org/drawingml/2006/main" prst="rect">
          <a:avLst/>
        </a:prstGeom>
        <a:solidFill xmlns:a="http://schemas.openxmlformats.org/drawingml/2006/main">
          <a:srgbClr val="FF8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0.19048</cdr:x>
      <cdr:y>0.14185</cdr:y>
    </cdr:from>
    <cdr:to>
      <cdr:x>0.27619</cdr:x>
      <cdr:y>0.21278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0" y="609600"/>
          <a:ext cx="685800" cy="304800"/>
        </a:xfrm>
        <a:prstGeom xmlns:a="http://schemas.openxmlformats.org/drawingml/2006/main" prst="rect">
          <a:avLst/>
        </a:prstGeom>
        <a:solidFill xmlns:a="http://schemas.openxmlformats.org/drawingml/2006/main">
          <a:srgbClr val="91EBF7"/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/>
            <a:t>No Sand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0.32381</cdr:x>
      <cdr:y>0.40783</cdr:y>
    </cdr:from>
    <cdr:to>
      <cdr:x>0.4</cdr:x>
      <cdr:y>0.47876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90800" y="1752600"/>
          <a:ext cx="609597" cy="304812"/>
        </a:xfrm>
        <a:prstGeom xmlns:a="http://schemas.openxmlformats.org/drawingml/2006/main" prst="rect">
          <a:avLst/>
        </a:prstGeom>
        <a:solidFill xmlns:a="http://schemas.openxmlformats.org/drawingml/2006/main">
          <a:srgbClr val="F4C2CD"/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/>
            <a:t>Sand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0.62253</cdr:x>
      <cdr:y>0.34113</cdr:y>
    </cdr:from>
    <cdr:to>
      <cdr:x>0.75711</cdr:x>
      <cdr:y>0.85485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4980826" y="1465979"/>
          <a:ext cx="1076780" cy="2207613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0.75883</cdr:x>
      <cdr:y>0.53195</cdr:y>
    </cdr:from>
    <cdr:to>
      <cdr:x>0.88744</cdr:x>
      <cdr:y>0.85485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6071409" y="2286000"/>
          <a:ext cx="1028995" cy="1387593"/>
        </a:xfrm>
        <a:prstGeom xmlns:a="http://schemas.openxmlformats.org/drawingml/2006/main" prst="rect">
          <a:avLst/>
        </a:prstGeom>
        <a:solidFill xmlns:a="http://schemas.openxmlformats.org/drawingml/2006/main">
          <a:srgbClr val="0000FF"/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C84E1-EE88-EB46-BD12-F7324356479F}" type="datetimeFigureOut">
              <a:rPr lang="en-US" smtClean="0"/>
              <a:t>1/5/11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6F4E5-06FE-9745-A8F9-160A663236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6F4E5-06FE-9745-A8F9-160A6632363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5B8D-7DBC-4072-BDB8-CA2B9B7B4045}" type="datetimeFigureOut">
              <a:rPr lang="en-US" smtClean="0"/>
              <a:pPr/>
              <a:t>1/5/11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4D4D-839C-40C0-9AC7-925861DCA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5B8D-7DBC-4072-BDB8-CA2B9B7B4045}" type="datetimeFigureOut">
              <a:rPr lang="en-US" smtClean="0"/>
              <a:pPr/>
              <a:t>1/5/11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4D4D-839C-40C0-9AC7-925861DCA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5B8D-7DBC-4072-BDB8-CA2B9B7B4045}" type="datetimeFigureOut">
              <a:rPr lang="en-US" smtClean="0"/>
              <a:pPr/>
              <a:t>1/5/11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4D4D-839C-40C0-9AC7-925861DCA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5B8D-7DBC-4072-BDB8-CA2B9B7B4045}" type="datetimeFigureOut">
              <a:rPr lang="en-US" smtClean="0"/>
              <a:pPr/>
              <a:t>1/5/11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4D4D-839C-40C0-9AC7-925861DCA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5B8D-7DBC-4072-BDB8-CA2B9B7B4045}" type="datetimeFigureOut">
              <a:rPr lang="en-US" smtClean="0"/>
              <a:pPr/>
              <a:t>1/5/11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4D4D-839C-40C0-9AC7-925861DCA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5B8D-7DBC-4072-BDB8-CA2B9B7B4045}" type="datetimeFigureOut">
              <a:rPr lang="en-US" smtClean="0"/>
              <a:pPr/>
              <a:t>1/5/11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4D4D-839C-40C0-9AC7-925861DCA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5B8D-7DBC-4072-BDB8-CA2B9B7B4045}" type="datetimeFigureOut">
              <a:rPr lang="en-US" smtClean="0"/>
              <a:pPr/>
              <a:t>1/5/11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4D4D-839C-40C0-9AC7-925861DCA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5B8D-7DBC-4072-BDB8-CA2B9B7B4045}" type="datetimeFigureOut">
              <a:rPr lang="en-US" smtClean="0"/>
              <a:pPr/>
              <a:t>1/5/11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4D4D-839C-40C0-9AC7-925861DCA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5B8D-7DBC-4072-BDB8-CA2B9B7B4045}" type="datetimeFigureOut">
              <a:rPr lang="en-US" smtClean="0"/>
              <a:pPr/>
              <a:t>1/5/11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4D4D-839C-40C0-9AC7-925861DCA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5B8D-7DBC-4072-BDB8-CA2B9B7B4045}" type="datetimeFigureOut">
              <a:rPr lang="en-US" smtClean="0"/>
              <a:pPr/>
              <a:t>1/5/11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4D4D-839C-40C0-9AC7-925861DCA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5B8D-7DBC-4072-BDB8-CA2B9B7B4045}" type="datetimeFigureOut">
              <a:rPr lang="en-US" smtClean="0"/>
              <a:pPr/>
              <a:t>1/5/11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4D4D-839C-40C0-9AC7-925861DCA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E5B8D-7DBC-4072-BDB8-CA2B9B7B4045}" type="datetimeFigureOut">
              <a:rPr lang="en-US" smtClean="0"/>
              <a:pPr/>
              <a:t>1/5/11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44D4D-839C-40C0-9AC7-925861DCA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 in Motion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447800"/>
          <a:ext cx="7848600" cy="467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457200" y="34290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Weight in Grams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Forces In Motion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 smtClean="0">
                <a:solidFill>
                  <a:srgbClr val="008000"/>
                </a:solidFill>
              </a:rPr>
              <a:t>Rubber </a:t>
            </a:r>
            <a:r>
              <a:rPr lang="en-US" sz="3100" b="1" dirty="0" smtClean="0">
                <a:solidFill>
                  <a:srgbClr val="008000"/>
                </a:solidFill>
              </a:rPr>
              <a:t>Ball </a:t>
            </a:r>
            <a:r>
              <a:rPr lang="en-US" sz="3100" dirty="0" smtClean="0"/>
              <a:t>vs.</a:t>
            </a:r>
            <a:r>
              <a:rPr lang="en-US" sz="3100" b="1" dirty="0" smtClean="0">
                <a:solidFill>
                  <a:srgbClr val="C544C8"/>
                </a:solidFill>
              </a:rPr>
              <a:t> </a:t>
            </a:r>
            <a:r>
              <a:rPr lang="en-US" sz="3100" b="1" dirty="0" smtClean="0">
                <a:solidFill>
                  <a:srgbClr val="FF0000"/>
                </a:solidFill>
              </a:rPr>
              <a:t>Ping</a:t>
            </a:r>
            <a:r>
              <a:rPr lang="en-US" sz="3100" b="1" dirty="0" smtClean="0">
                <a:solidFill>
                  <a:srgbClr val="FF0000"/>
                </a:solidFill>
              </a:rPr>
              <a:t> Pong Ball</a:t>
            </a:r>
            <a:endParaRPr lang="en-US" sz="31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600200"/>
          <a:ext cx="784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342900" y="35433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Distance in Feet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Forces in Motion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556" b="1" dirty="0" smtClean="0">
                <a:solidFill>
                  <a:srgbClr val="008000"/>
                </a:solidFill>
              </a:rPr>
              <a:t>Rubber </a:t>
            </a:r>
            <a:r>
              <a:rPr lang="en-US" sz="3556" b="1" dirty="0" smtClean="0">
                <a:solidFill>
                  <a:srgbClr val="008000"/>
                </a:solidFill>
              </a:rPr>
              <a:t>Ball</a:t>
            </a:r>
            <a:endParaRPr lang="en-US" sz="3556" b="1" dirty="0">
              <a:solidFill>
                <a:srgbClr val="008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600200"/>
          <a:ext cx="784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463034" y="3587234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Distance in Feet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Forces in Motion</a:t>
            </a:r>
            <a:br>
              <a:rPr lang="en-US" dirty="0" smtClean="0"/>
            </a:br>
            <a:r>
              <a:rPr lang="en-US" sz="3600" b="1" dirty="0" smtClean="0">
                <a:solidFill>
                  <a:srgbClr val="FF0000"/>
                </a:solidFill>
              </a:rPr>
              <a:t>Ping Pong Ball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600200"/>
          <a:ext cx="784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228600" y="35052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Distance in Feet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49602" y="3244348"/>
            <a:ext cx="1431803" cy="1974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Forces in </a:t>
            </a:r>
            <a:r>
              <a:rPr lang="en-US" dirty="0" smtClean="0"/>
              <a:t>Motion</a:t>
            </a:r>
            <a:br>
              <a:rPr lang="en-US" dirty="0" smtClean="0"/>
            </a:br>
            <a:r>
              <a:rPr lang="en-US" sz="3556" dirty="0" smtClean="0"/>
              <a:t>Final Results</a:t>
            </a:r>
            <a:endParaRPr lang="en-US" sz="3556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2000" y="1600200"/>
          <a:ext cx="80010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501134" y="32443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Distance  in Feet</a:t>
            </a:r>
            <a:endParaRPr lang="en-US" dirty="0"/>
          </a:p>
        </p:txBody>
      </p:sp>
      <p:sp>
        <p:nvSpPr>
          <p:cNvPr id="7" name="TextBox 1"/>
          <p:cNvSpPr txBox="1"/>
          <p:nvPr/>
        </p:nvSpPr>
        <p:spPr>
          <a:xfrm>
            <a:off x="7010400" y="4191000"/>
            <a:ext cx="609600" cy="304800"/>
          </a:xfrm>
          <a:prstGeom prst="rect">
            <a:avLst/>
          </a:prstGeom>
          <a:solidFill>
            <a:srgbClr val="F4C2CD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 smtClean="0"/>
              <a:t>Sand</a:t>
            </a:r>
            <a:endParaRPr lang="en-US" sz="1100" dirty="0"/>
          </a:p>
        </p:txBody>
      </p:sp>
      <p:sp>
        <p:nvSpPr>
          <p:cNvPr id="8" name="TextBox 1"/>
          <p:cNvSpPr txBox="1"/>
          <p:nvPr/>
        </p:nvSpPr>
        <p:spPr>
          <a:xfrm>
            <a:off x="5943600" y="3235183"/>
            <a:ext cx="685800" cy="304800"/>
          </a:xfrm>
          <a:prstGeom prst="rect">
            <a:avLst/>
          </a:prstGeom>
          <a:solidFill>
            <a:srgbClr val="91EBF7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 smtClean="0"/>
              <a:t>No Sand</a:t>
            </a:r>
            <a:endParaRPr 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Force = Mass </a:t>
            </a:r>
            <a:r>
              <a:rPr lang="en-US" sz="4800" dirty="0" err="1" smtClean="0"/>
              <a:t>x</a:t>
            </a:r>
            <a:r>
              <a:rPr lang="en-US" sz="4800" dirty="0" smtClean="0"/>
              <a:t> Acceleration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F </a:t>
            </a:r>
            <a:r>
              <a:rPr lang="en-US" sz="4400" dirty="0" smtClean="0"/>
              <a:t>= </a:t>
            </a:r>
            <a:r>
              <a:rPr lang="en-US" sz="4400" dirty="0" smtClean="0">
                <a:solidFill>
                  <a:srgbClr val="0000FF"/>
                </a:solidFill>
              </a:rPr>
              <a:t>M </a:t>
            </a:r>
            <a:r>
              <a:rPr lang="en-US" sz="4400" dirty="0" err="1" smtClean="0"/>
              <a:t>x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008000"/>
                </a:solidFill>
              </a:rPr>
              <a:t>A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0000FF"/>
                </a:solidFill>
              </a:rPr>
              <a:t>M </a:t>
            </a:r>
            <a:r>
              <a:rPr lang="en-US" dirty="0" smtClean="0"/>
              <a:t>= weight of ball   &amp;   </a:t>
            </a:r>
            <a:r>
              <a:rPr lang="en-US" sz="4000" dirty="0" smtClean="0">
                <a:solidFill>
                  <a:srgbClr val="008000"/>
                </a:solidFill>
              </a:rPr>
              <a:t>A </a:t>
            </a:r>
            <a:r>
              <a:rPr lang="en-US" dirty="0" smtClean="0"/>
              <a:t>= </a:t>
            </a:r>
            <a:r>
              <a:rPr lang="en-US" dirty="0" smtClean="0"/>
              <a:t>gravity = (32 </a:t>
            </a:r>
            <a:r>
              <a:rPr lang="en-US" dirty="0" smtClean="0"/>
              <a:t>ft/</a:t>
            </a:r>
            <a:r>
              <a:rPr lang="en-US" dirty="0" smtClean="0"/>
              <a:t>sec)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Ping Pong Ball :   </a:t>
            </a:r>
            <a:r>
              <a:rPr lang="en-US" sz="4000" dirty="0" smtClean="0">
                <a:solidFill>
                  <a:srgbClr val="FF0000"/>
                </a:solidFill>
              </a:rPr>
              <a:t>64 </a:t>
            </a:r>
            <a:r>
              <a:rPr lang="en-US" sz="4000" dirty="0" smtClean="0"/>
              <a:t>= </a:t>
            </a:r>
            <a:r>
              <a:rPr lang="en-US" sz="4000" dirty="0" smtClean="0">
                <a:solidFill>
                  <a:srgbClr val="0000FF"/>
                </a:solidFill>
              </a:rPr>
              <a:t>2g </a:t>
            </a:r>
            <a:r>
              <a:rPr lang="en-US" sz="4000" dirty="0" err="1" smtClean="0"/>
              <a:t>x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8000"/>
                </a:solidFill>
              </a:rPr>
              <a:t>32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dirty="0" smtClean="0"/>
              <a:t>Rubber </a:t>
            </a:r>
            <a:r>
              <a:rPr lang="en-US" dirty="0" smtClean="0"/>
              <a:t>B</a:t>
            </a:r>
            <a:r>
              <a:rPr lang="en-US" dirty="0" smtClean="0"/>
              <a:t>all :     </a:t>
            </a:r>
            <a:r>
              <a:rPr lang="en-US" sz="4000" dirty="0" smtClean="0">
                <a:solidFill>
                  <a:srgbClr val="FF0000"/>
                </a:solidFill>
              </a:rPr>
              <a:t>288 </a:t>
            </a:r>
            <a:r>
              <a:rPr lang="en-US" sz="4000" dirty="0" smtClean="0"/>
              <a:t>= </a:t>
            </a:r>
            <a:r>
              <a:rPr lang="en-US" sz="4000" dirty="0" smtClean="0">
                <a:solidFill>
                  <a:srgbClr val="0000FF"/>
                </a:solidFill>
              </a:rPr>
              <a:t>9g </a:t>
            </a:r>
            <a:r>
              <a:rPr lang="en-US" sz="4000" dirty="0" err="1" smtClean="0"/>
              <a:t>x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8000"/>
                </a:solidFill>
              </a:rPr>
              <a:t>32</a:t>
            </a:r>
            <a:endParaRPr lang="en-US" sz="4000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107</Words>
  <Application>Microsoft Macintosh PowerPoint</Application>
  <PresentationFormat>On-screen Show (4:3)</PresentationFormat>
  <Paragraphs>26</Paragraphs>
  <Slides>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Forces in Motion</vt:lpstr>
      <vt:lpstr>Forces In Motion Rubber Ball vs. Ping Pong Ball</vt:lpstr>
      <vt:lpstr>Forces in Motion Rubber Ball</vt:lpstr>
      <vt:lpstr>Forces in Motion Ping Pong Ball</vt:lpstr>
      <vt:lpstr>Forces in Motion Final Results</vt:lpstr>
      <vt:lpstr>Force = Mass x Acceleration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 in Motion</dc:title>
  <dc:creator>lula</dc:creator>
  <cp:lastModifiedBy>Kim Glaze</cp:lastModifiedBy>
  <cp:revision>22</cp:revision>
  <dcterms:created xsi:type="dcterms:W3CDTF">2011-01-05T17:09:14Z</dcterms:created>
  <dcterms:modified xsi:type="dcterms:W3CDTF">2011-01-05T18:53:11Z</dcterms:modified>
</cp:coreProperties>
</file>